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56" r:id="rId2"/>
    <p:sldMasterId id="2147483664" r:id="rId3"/>
  </p:sldMasterIdLst>
  <p:notesMasterIdLst>
    <p:notesMasterId r:id="rId6"/>
  </p:notesMasterIdLst>
  <p:sldIdLst>
    <p:sldId id="491" r:id="rId4"/>
    <p:sldId id="474" r:id="rId5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6A"/>
    <a:srgbClr val="FF5100"/>
    <a:srgbClr val="0B8180"/>
    <a:srgbClr val="00A19B"/>
    <a:srgbClr val="005260"/>
    <a:srgbClr val="A30A17"/>
    <a:srgbClr val="15ABA6"/>
    <a:srgbClr val="007C7C"/>
    <a:srgbClr val="00AABB"/>
    <a:srgbClr val="00A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43"/>
    <p:restoredTop sz="94672"/>
  </p:normalViewPr>
  <p:slideViewPr>
    <p:cSldViewPr snapToGrid="0" snapToObjects="1">
      <p:cViewPr varScale="1">
        <p:scale>
          <a:sx n="67" d="100"/>
          <a:sy n="67" d="100"/>
        </p:scale>
        <p:origin x="1203" y="4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620C810-D205-4B8E-B511-AD96F7B1226C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D1F0ED4-724D-4014-896F-2C09E0DA3C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1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78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4558D-3456-7244-86F4-AA8486368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20197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238561-A688-294B-82BA-0F35CB094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299872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E68F1B-F021-6447-9F31-98E801E1BB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2" y="0"/>
            <a:ext cx="2258258" cy="1672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C49848-BD14-274E-B888-9980700246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730" y="4559968"/>
            <a:ext cx="1436270" cy="229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2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61D3F-C283-B643-BCA5-219CE39CE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2325F-2F4C-6D48-AFC7-969C2EA0E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F7A965-8E9E-5E48-9592-D0693CC256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64105" cy="356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27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5F232-A6CD-564F-A163-82196761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58486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09409-DD0C-CF40-AA7D-2BFA5E7A3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138211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667A38-186D-D842-B02E-771B20B09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66021" y="5187124"/>
            <a:ext cx="2277979" cy="167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8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E4AB5-D8C9-6D40-9338-09C16D309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AF707-21AB-0743-8078-3030B3AAF7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3488" y="1825625"/>
            <a:ext cx="3291840" cy="42976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04364-266D-C140-B48C-42543A4A6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8111" y="1825625"/>
            <a:ext cx="3291840" cy="42976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CB6F92-F543-3B4A-991B-173AFC948F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2" y="0"/>
            <a:ext cx="2258258" cy="167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5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A27C0-78FA-A441-9F6D-41AB2AA4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B657D-8FF0-6A4C-8A21-0D119F52DC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0"/>
            <a:ext cx="1708484" cy="1670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7B657D-8FF0-6A4C-8A21-0D119F52DC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277979" cy="1670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66A7A1-E27F-3242-B29F-59DA4A020C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166811" y="2347081"/>
            <a:ext cx="1977189" cy="451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0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6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69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2DBF43-C430-C94B-AC4C-571599A1D48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22" y="2574925"/>
            <a:ext cx="3547872" cy="170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4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2DB4DD-D9F9-7F42-8697-D153B0C6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582" y="365129"/>
            <a:ext cx="67607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25458-B4D8-EE42-BAAF-70B1820AF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4582" y="1825631"/>
            <a:ext cx="6760771" cy="4742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EE46F9-CBD5-524A-808F-D241BD9135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5788152"/>
            <a:ext cx="1636776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0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405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E66093-65B6-4C44-BA98-7893BA1E1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042" y="2574925"/>
            <a:ext cx="3575304" cy="170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1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C304384-B0ED-47C2-B7DB-8BEA37802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18122"/>
              </p:ext>
            </p:extLst>
          </p:nvPr>
        </p:nvGraphicFramePr>
        <p:xfrm>
          <a:off x="0" y="1687334"/>
          <a:ext cx="9144000" cy="29044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80495728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00714425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533852023"/>
                    </a:ext>
                  </a:extLst>
                </a:gridCol>
              </a:tblGrid>
              <a:tr h="3378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spc="-5" dirty="0">
                          <a:solidFill>
                            <a:schemeClr val="bg1"/>
                          </a:solidFill>
                          <a:effectLst/>
                        </a:rPr>
                        <a:t>Programming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spc="-5" dirty="0">
                          <a:solidFill>
                            <a:schemeClr val="bg1"/>
                          </a:solidFill>
                          <a:effectLst/>
                        </a:rPr>
                        <a:t>Networking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spc="-5" dirty="0">
                          <a:solidFill>
                            <a:schemeClr val="bg1"/>
                          </a:solidFill>
                          <a:effectLst/>
                        </a:rPr>
                        <a:t>Amenities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232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spc="-5" dirty="0">
                          <a:effectLst/>
                          <a:latin typeface="+mn-lt"/>
                        </a:rPr>
                        <a:t>Session Content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i="1" spc="-5" dirty="0">
                          <a:effectLst/>
                          <a:latin typeface="+mn-lt"/>
                        </a:rPr>
                        <a:t>4 available – Patron Level ($10K)</a:t>
                      </a:r>
                      <a:endParaRPr lang="en-US" sz="11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76" marR="73176" marT="73176" marB="7317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spc="-5" dirty="0">
                          <a:effectLst/>
                          <a:latin typeface="+mn-lt"/>
                        </a:rPr>
                        <a:t>CEO Content and Lunch*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i="1" kern="1200" spc="-5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en-US" sz="1100" i="1" kern="1200" spc="-5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available – Patron Level ($10-$15K*)</a:t>
                      </a:r>
                    </a:p>
                  </a:txBody>
                  <a:tcPr marL="73176" marR="73176" marT="73176" marB="7317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spc="-5" dirty="0">
                          <a:effectLst/>
                          <a:latin typeface="+mn-lt"/>
                        </a:rPr>
                        <a:t>Wi-Fi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i="1" spc="-5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Leader Level ($20K)</a:t>
                      </a:r>
                      <a:endParaRPr lang="en-US" sz="11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76" marR="73176" marT="73176" marB="73176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8675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spc="-5" dirty="0">
                          <a:effectLst/>
                          <a:latin typeface="+mn-lt"/>
                        </a:rPr>
                        <a:t>Keynote Sessions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i="1" spc="-5" dirty="0">
                          <a:effectLst/>
                          <a:latin typeface="+mn-lt"/>
                        </a:rPr>
                        <a:t>2 available – Patron Level ($10K)</a:t>
                      </a:r>
                      <a:endParaRPr lang="en-US" sz="11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76" marR="73176" marT="73176" marB="7317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200" spc="-5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CEO/Directors Reception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i="1" kern="1200" spc="-5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available at Patron Level ($10K)</a:t>
                      </a:r>
                      <a:br>
                        <a:rPr lang="en-US" sz="1100" i="1" kern="1200" spc="-5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i="1" kern="1200" spc="-5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Exclusive – Visionary Level ($50K)</a:t>
                      </a:r>
                      <a:endParaRPr lang="en-US" sz="1100" kern="1200" spc="-5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76" marR="73176" marT="73176" marB="7317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spc="-5" dirty="0">
                          <a:effectLst/>
                          <a:latin typeface="+mn-lt"/>
                        </a:rPr>
                        <a:t>Mobile App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i="1" spc="-5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Leader Level ($20K)</a:t>
                      </a:r>
                      <a:endParaRPr lang="en-US" sz="11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76" marR="73176" marT="73176" marB="73176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59058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200" spc="-5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Poster Hall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i="1" kern="1200" spc="-5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Patron Level ($10K)</a:t>
                      </a:r>
                      <a:endParaRPr lang="en-US" sz="11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76" marR="73176" marT="73176" marB="7317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 defTabSz="685783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200" spc="-5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Alliance Leadership Dinner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i="1" kern="1200" spc="-5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available at Patron Level ($15K)</a:t>
                      </a:r>
                      <a:endParaRPr lang="en-US" sz="1100" kern="1200" spc="-5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76" marR="73176" marT="73176" marB="73176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spc="-5" dirty="0">
                          <a:effectLst/>
                          <a:latin typeface="+mn-lt"/>
                        </a:rPr>
                        <a:t>Conference Registration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i="1" spc="-5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Patron Level ($10K)</a:t>
                      </a:r>
                      <a:endParaRPr lang="en-US" sz="11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76" marR="73176" marT="73176" marB="73176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00500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-5" dirty="0">
                          <a:effectLst/>
                          <a:latin typeface="+mn-lt"/>
                        </a:rPr>
                        <a:t>General Welcome Session 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spc="-5" dirty="0">
                          <a:effectLst/>
                          <a:latin typeface="+mn-lt"/>
                        </a:rPr>
                        <a:t>Exclusive – Visionary Level ($50K)</a:t>
                      </a:r>
                      <a:endParaRPr lang="en-US" sz="110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76" marR="73176" marT="73176" marB="7317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200" spc="-5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Evening at the Museum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i="1" kern="1200" spc="-5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available at Patron Level ($10K) </a:t>
                      </a:r>
                      <a:br>
                        <a:rPr lang="en-US" sz="1100" i="1" kern="1200" spc="-5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i="1" kern="1200" spc="-5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Exclusive – Visionary Level ($50K)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76" marR="73176" marT="73176" marB="73176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spc="-5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Lanyards or Badges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kern="1200" spc="-5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available at Patron Level ($15K)</a:t>
                      </a:r>
                      <a:br>
                        <a:rPr lang="en-US" sz="1100" i="1" kern="1200" spc="-5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i="1" kern="1200" spc="-5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Lanyards – SOLD</a:t>
                      </a:r>
                      <a:endParaRPr lang="en-US" sz="1100" kern="1200" spc="-5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76" marR="73176" marT="73176" marB="73176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43349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3F1D955-6130-4278-A02B-AD6E1FCDE69E}"/>
              </a:ext>
            </a:extLst>
          </p:cNvPr>
          <p:cNvSpPr txBox="1"/>
          <p:nvPr/>
        </p:nvSpPr>
        <p:spPr>
          <a:xfrm>
            <a:off x="5738380" y="6589246"/>
            <a:ext cx="4041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1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Offerings subject to change and based on availability. </a:t>
            </a:r>
            <a:endParaRPr lang="en-US" sz="11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7E1707-2C37-486E-B8AB-94AED0C91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090164"/>
              </p:ext>
            </p:extLst>
          </p:nvPr>
        </p:nvGraphicFramePr>
        <p:xfrm>
          <a:off x="0" y="5059223"/>
          <a:ext cx="9144000" cy="15265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25306897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16561672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20557984"/>
                    </a:ext>
                  </a:extLst>
                </a:gridCol>
              </a:tblGrid>
              <a:tr h="337809"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spc="-5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 - $10,000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spc="-5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Leader - $20,000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spc="-5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Visionary - $50,000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73882069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112713" marR="0" inden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spc="-5" dirty="0">
                          <a:effectLst/>
                        </a:rPr>
                        <a:t>Logo next to activity in schedule,</a:t>
                      </a:r>
                      <a:br>
                        <a:rPr lang="en-US" sz="1000" spc="-5" dirty="0">
                          <a:effectLst/>
                        </a:rPr>
                      </a:br>
                      <a:r>
                        <a:rPr lang="en-US" sz="1000" spc="-5" dirty="0">
                          <a:effectLst/>
                        </a:rPr>
                        <a:t>1 minute live or video introduction (if applicable), handouts or giveaways, &amp; attendee list.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713" marR="0" inden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spc="-5" dirty="0">
                          <a:effectLst/>
                        </a:rPr>
                        <a:t>Logo next to activity in schedule, </a:t>
                      </a:r>
                      <a:br>
                        <a:rPr lang="en-US" sz="1000" spc="-5" dirty="0">
                          <a:effectLst/>
                        </a:rPr>
                      </a:br>
                      <a:r>
                        <a:rPr lang="en-US" sz="1000" spc="-5" dirty="0">
                          <a:effectLst/>
                        </a:rPr>
                        <a:t>1 minute live introduction (if applicable), handouts or giveaways, &amp; attendee list. </a:t>
                      </a:r>
                    </a:p>
                    <a:p>
                      <a:pPr marL="112713" marR="0" inden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200" spc="-5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 one Leader activity or two Patron activities</a:t>
                      </a: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713" marR="0" inden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spc="-5" dirty="0">
                          <a:effectLst/>
                        </a:rPr>
                        <a:t>Logo next to activity in schedule, </a:t>
                      </a:r>
                      <a:br>
                        <a:rPr lang="en-US" sz="1000" spc="-5" dirty="0">
                          <a:effectLst/>
                        </a:rPr>
                      </a:br>
                      <a:r>
                        <a:rPr lang="en-US" sz="1000" spc="-5" dirty="0">
                          <a:effectLst/>
                        </a:rPr>
                        <a:t>1 minute live introduction (if applicable), handouts or giveaways, &amp; attendee list. </a:t>
                      </a:r>
                    </a:p>
                    <a:p>
                      <a:pPr marL="112713" marR="0" inden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spc="-5" dirty="0">
                          <a:effectLst/>
                        </a:rPr>
                        <a:t>Select the General Welcome Session or a combination of activities.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6169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DB118F9-4FBA-484B-9B1B-300093776A0A}"/>
              </a:ext>
            </a:extLst>
          </p:cNvPr>
          <p:cNvSpPr/>
          <p:nvPr/>
        </p:nvSpPr>
        <p:spPr>
          <a:xfrm>
            <a:off x="2458476" y="32474"/>
            <a:ext cx="662837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rgbClr val="007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Annual Meeting &amp; </a:t>
            </a:r>
            <a:r>
              <a:rPr lang="en-US" sz="2000" b="1" dirty="0" err="1">
                <a:solidFill>
                  <a:srgbClr val="007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MuseumExpo</a:t>
            </a:r>
            <a:endParaRPr lang="en-US" sz="2000" b="1" dirty="0">
              <a:solidFill>
                <a:srgbClr val="0076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rgbClr val="007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Denver | May 19-22, 2023</a:t>
            </a:r>
          </a:p>
          <a:p>
            <a:pPr algn="r"/>
            <a:r>
              <a:rPr lang="en-US" sz="1600" dirty="0">
                <a:solidFill>
                  <a:srgbClr val="007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 Shelagh Grimshaw, Director of Development</a:t>
            </a:r>
          </a:p>
          <a:p>
            <a:pPr algn="r"/>
            <a:r>
              <a:rPr lang="en-US" sz="1600" dirty="0">
                <a:solidFill>
                  <a:srgbClr val="007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sgrimshaw@aam-us.org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366302-9738-4D69-8A66-818D21908C95}"/>
              </a:ext>
            </a:extLst>
          </p:cNvPr>
          <p:cNvSpPr txBox="1"/>
          <p:nvPr/>
        </p:nvSpPr>
        <p:spPr>
          <a:xfrm>
            <a:off x="57150" y="1167819"/>
            <a:ext cx="408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0072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Sponsorship Activities</a:t>
            </a:r>
          </a:p>
        </p:txBody>
      </p:sp>
      <p:pic>
        <p:nvPicPr>
          <p:cNvPr id="8" name="Picture 7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1E26265E-25D6-4E03-B2A5-19461B8F5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29" y="201060"/>
            <a:ext cx="1989677" cy="89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5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C304384-B0ED-47C2-B7DB-8BEA37802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636888"/>
              </p:ext>
            </p:extLst>
          </p:nvPr>
        </p:nvGraphicFramePr>
        <p:xfrm>
          <a:off x="0" y="940546"/>
          <a:ext cx="9144000" cy="591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2828">
                  <a:extLst>
                    <a:ext uri="{9D8B030D-6E8A-4147-A177-3AD203B41FA5}">
                      <a16:colId xmlns:a16="http://schemas.microsoft.com/office/drawing/2014/main" val="703398509"/>
                    </a:ext>
                  </a:extLst>
                </a:gridCol>
                <a:gridCol w="2624297">
                  <a:extLst>
                    <a:ext uri="{9D8B030D-6E8A-4147-A177-3AD203B41FA5}">
                      <a16:colId xmlns:a16="http://schemas.microsoft.com/office/drawing/2014/main" val="3804957283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4007144259"/>
                    </a:ext>
                  </a:extLst>
                </a:gridCol>
                <a:gridCol w="2724150">
                  <a:extLst>
                    <a:ext uri="{9D8B030D-6E8A-4147-A177-3AD203B41FA5}">
                      <a16:colId xmlns:a16="http://schemas.microsoft.com/office/drawing/2014/main" val="3533852023"/>
                    </a:ext>
                  </a:extLst>
                </a:gridCol>
              </a:tblGrid>
              <a:tr h="48480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200" spc="-5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Patron - $10,000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b="1" kern="1200" spc="-5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72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200" spc="-5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Leader - $20,000</a:t>
                      </a:r>
                    </a:p>
                  </a:txBody>
                  <a:tcPr marL="0" marR="0" marT="0" marB="0" anchor="ctr">
                    <a:solidFill>
                      <a:srgbClr val="0072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200" spc="-5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Visionary - $50,000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2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232022"/>
                  </a:ext>
                </a:extLst>
              </a:tr>
              <a:tr h="814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Conference Branding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76" marR="73176" marT="73176" marB="73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listing on AM website, linked:</a:t>
                      </a:r>
                      <a:b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Logo size position: 3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AAM2023 email signature block for use by sponsor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76" marR="73176" marT="73176" marB="7317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listing on AM website, linked:</a:t>
                      </a:r>
                      <a:b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Logo size position: 2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AAM2023 email signature block for use by sponsor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76" marR="73176" marT="73176" marB="7317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listing on AM website, linked:</a:t>
                      </a:r>
                      <a:b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Logo size: position 1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AAM2023 email signature block for use by sponsor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76" marR="73176" marT="73176" marB="7317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8675851"/>
                  </a:ext>
                </a:extLst>
              </a:tr>
              <a:tr h="5014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-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Conference Content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76" marR="73176" marT="73176" marB="73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 speaking opportunity in </a:t>
                      </a:r>
                      <a:r>
                        <a:rPr lang="en-US" sz="900" spc="-5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MuseumExpo</a:t>
                      </a: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30 min on schedule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76" marR="73176" marT="73176" marB="7317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 speaking opportunity in </a:t>
                      </a:r>
                      <a:r>
                        <a:rPr lang="en-US" sz="900" spc="-5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MuseumExpo</a:t>
                      </a: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30 min on schedule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76" marR="73176" marT="73176" marB="7317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 speaking opportunity in </a:t>
                      </a:r>
                      <a:r>
                        <a:rPr lang="en-US" sz="900" spc="-5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MuseumExpo</a:t>
                      </a: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30 min on schedule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76" marR="73176" marT="73176" marB="7317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59058354"/>
                  </a:ext>
                </a:extLst>
              </a:tr>
              <a:tr h="9053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Conference Signage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76" marR="73176" marT="73176" marB="73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media: logo on 1 post - 4 channels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Logo: online program, slides and mobile app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Logo: onsite signs and </a:t>
                      </a:r>
                      <a:r>
                        <a:rPr lang="en-US" sz="900" i="1" spc="-5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Museum</a:t>
                      </a: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magazine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76" marR="73176" marT="73176" marB="7317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media: logo on 2 posts - 4 channels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Logo: online program, slides and mobile app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Logo: onsite signs and </a:t>
                      </a:r>
                      <a:r>
                        <a:rPr lang="en-US" sz="900" i="1" spc="-5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Museum</a:t>
                      </a: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magazine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76" marR="73176" marT="73176" marB="7317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media: logo on 2 posts - 4 channels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Logo: online program, slides and mobile app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Logo: onsite signs and </a:t>
                      </a:r>
                      <a:r>
                        <a:rPr lang="en-US" sz="900" i="1" spc="-5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Museum</a:t>
                      </a: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magazine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76" marR="73176" marT="73176" marB="7317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00500889"/>
                  </a:ext>
                </a:extLst>
              </a:tr>
              <a:tr h="10499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Conference Communication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76" marR="73176" marT="73176" marB="73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Attendee mailing list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200" spc="-5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Opt-in email list</a:t>
                      </a:r>
                    </a:p>
                  </a:txBody>
                  <a:tcPr marL="73176" marR="73176" marT="73176" marB="7317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Attendee mailing list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200" spc="-5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Opt-in email list</a:t>
                      </a:r>
                      <a:endParaRPr lang="en-US" sz="900" spc="-5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AAM2023 e-blasts acknowledgement (footer)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 section in Annual Meeting Know Before You Go newsletter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176" marR="73176" marT="73176" marB="73176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Attendee mailing list &amp; op</a:t>
                      </a:r>
                      <a:r>
                        <a:rPr lang="en-US" sz="900" kern="1200" spc="-5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t-in email list</a:t>
                      </a:r>
                      <a:endParaRPr lang="en-US" sz="900" spc="-5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AAM2023 e-blasts acknowledgement (footer, brief CTA)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Dedicated email to sponsor’s target audience (limit: 5,000 subscribers)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200" spc="-5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Full page ad in Museum magazine</a:t>
                      </a:r>
                    </a:p>
                  </a:txBody>
                  <a:tcPr marL="73176" marR="73176" marT="73176" marB="7317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25433490"/>
                  </a:ext>
                </a:extLst>
              </a:tr>
              <a:tr h="1049917">
                <a:tc>
                  <a:txBody>
                    <a:bodyPr/>
                    <a:lstStyle/>
                    <a:p>
                      <a:pPr marL="0" marR="0" algn="l" defTabSz="685783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spc="-5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Hospitality</a:t>
                      </a:r>
                    </a:p>
                  </a:txBody>
                  <a:tcPr marL="61713" marR="61713" marT="61713" marB="61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Registrations - 1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Coaching to enhance conference experience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invitation to CEO/Director’s Reception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13" marR="61713" marT="61713" marB="61713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Registrations - 2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Coaching to enhance conference experience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invitations to CEO/Director’s Reception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13" marR="61713" marT="61713" marB="61713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Registrations - 4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Coaching to enhance conference experience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invitations to CEO/Director’s Reception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invitation to Alliance Leadership Dinner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13" marR="61713" marT="61713" marB="61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67805049"/>
                  </a:ext>
                </a:extLst>
              </a:tr>
              <a:tr h="821884">
                <a:tc>
                  <a:txBody>
                    <a:bodyPr/>
                    <a:lstStyle/>
                    <a:p>
                      <a:pPr marL="0" marR="0" algn="l" defTabSz="685783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spc="-5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Year-round Visibility</a:t>
                      </a:r>
                    </a:p>
                  </a:txBody>
                  <a:tcPr marL="61713" marR="61713" marT="61713" marB="61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Sponsor listing on AAM website, linked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AAM sponsor logo for use in marketing materials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13" marR="61713" marT="61713" marB="6171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Sponsor listing on AAM website, linked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AAM sponsor logo for use in marketing materials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Ask an Expert Interview published on Alliance Blog and in Field Notes newsletter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13" marR="61713" marT="61713" marB="6171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Sponsor listing on AAM website, linked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AAM sponsor logo for use in marketing materials</a:t>
                      </a:r>
                      <a:endParaRPr lang="en-US" sz="900" kern="1200" spc="-5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spc="-5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Ask an Expert Interview published on Alliance Blog and in Field Notes newsletter, and linked in 1 social media </a:t>
                      </a: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 - 3 channels</a:t>
                      </a:r>
                    </a:p>
                  </a:txBody>
                  <a:tcPr marL="61713" marR="61713" marT="61713" marB="6171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29026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B001925-4C12-484E-B39E-4D5731AD4593}"/>
              </a:ext>
            </a:extLst>
          </p:cNvPr>
          <p:cNvSpPr/>
          <p:nvPr/>
        </p:nvSpPr>
        <p:spPr>
          <a:xfrm>
            <a:off x="2458476" y="32474"/>
            <a:ext cx="6628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rgbClr val="007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Annual Meeting &amp; </a:t>
            </a:r>
            <a:r>
              <a:rPr lang="en-US" sz="2000" b="1" dirty="0" err="1">
                <a:solidFill>
                  <a:srgbClr val="007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MuseumExpo</a:t>
            </a:r>
            <a:endParaRPr lang="en-US" sz="2000" b="1" dirty="0">
              <a:solidFill>
                <a:srgbClr val="0076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rgbClr val="007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Denver | May 19-22,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B6B861-F13E-48B0-9BDD-BD13D00D2AD6}"/>
              </a:ext>
            </a:extLst>
          </p:cNvPr>
          <p:cNvSpPr txBox="1"/>
          <p:nvPr/>
        </p:nvSpPr>
        <p:spPr>
          <a:xfrm>
            <a:off x="107156" y="447803"/>
            <a:ext cx="408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0072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Sponsorship Benefits</a:t>
            </a:r>
          </a:p>
        </p:txBody>
      </p:sp>
    </p:spTree>
    <p:extLst>
      <p:ext uri="{BB962C8B-B14F-4D97-AF65-F5344CB8AC3E}">
        <p14:creationId xmlns:p14="http://schemas.microsoft.com/office/powerpoint/2010/main" val="21780198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AAM Brand">
      <a:dk1>
        <a:srgbClr val="000000"/>
      </a:dk1>
      <a:lt1>
        <a:srgbClr val="FFFFFF"/>
      </a:lt1>
      <a:dk2>
        <a:srgbClr val="00484F"/>
      </a:dk2>
      <a:lt2>
        <a:srgbClr val="E7E6E6"/>
      </a:lt2>
      <a:accent1>
        <a:srgbClr val="00726A"/>
      </a:accent1>
      <a:accent2>
        <a:srgbClr val="DB6529"/>
      </a:accent2>
      <a:accent3>
        <a:srgbClr val="006443"/>
      </a:accent3>
      <a:accent4>
        <a:srgbClr val="E9862C"/>
      </a:accent4>
      <a:accent5>
        <a:srgbClr val="009E95"/>
      </a:accent5>
      <a:accent6>
        <a:srgbClr val="009659"/>
      </a:accent6>
      <a:hlink>
        <a:srgbClr val="9F1D26"/>
      </a:hlink>
      <a:folHlink>
        <a:srgbClr val="D022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M BRAND TEMPLATE 2018 4x3 edited by Eileen.potx" id="{3C6CD4EB-2BB0-4EC0-A9D5-64B4361B82AB}" vid="{A4B0E2BF-9A13-4C75-8418-36DDF01DD3DA}"/>
    </a:ext>
  </a:extLst>
</a:theme>
</file>

<file path=ppt/theme/theme2.xml><?xml version="1.0" encoding="utf-8"?>
<a:theme xmlns:a="http://schemas.openxmlformats.org/drawingml/2006/main" name="1_Office Theme">
  <a:themeElements>
    <a:clrScheme name="AAM Brand">
      <a:dk1>
        <a:srgbClr val="000000"/>
      </a:dk1>
      <a:lt1>
        <a:srgbClr val="FFFFFF"/>
      </a:lt1>
      <a:dk2>
        <a:srgbClr val="00484F"/>
      </a:dk2>
      <a:lt2>
        <a:srgbClr val="E7E6E6"/>
      </a:lt2>
      <a:accent1>
        <a:srgbClr val="00726A"/>
      </a:accent1>
      <a:accent2>
        <a:srgbClr val="DB6529"/>
      </a:accent2>
      <a:accent3>
        <a:srgbClr val="006443"/>
      </a:accent3>
      <a:accent4>
        <a:srgbClr val="E9862C"/>
      </a:accent4>
      <a:accent5>
        <a:srgbClr val="009E95"/>
      </a:accent5>
      <a:accent6>
        <a:srgbClr val="009659"/>
      </a:accent6>
      <a:hlink>
        <a:srgbClr val="9F1D26"/>
      </a:hlink>
      <a:folHlink>
        <a:srgbClr val="D0222A"/>
      </a:folHlink>
    </a:clrScheme>
    <a:fontScheme name="Segoe Font Optio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M BRAND TEMPLATE 2018 4x3 edited by Eileen.potx" id="{3C6CD4EB-2BB0-4EC0-A9D5-64B4361B82AB}" vid="{E7B5964A-C84E-4500-ACC1-205D7517130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M BRAND TEMPLATE 2018 4x3 edited by Eileen.potx" id="{3C6CD4EB-2BB0-4EC0-A9D5-64B4361B82AB}" vid="{4CA31EB7-D87D-43BA-9219-A1F01CBBB78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6248</TotalTime>
  <Words>690</Words>
  <Application>Microsoft Office PowerPoint</Application>
  <PresentationFormat>On-screen Show (4:3)</PresentationFormat>
  <Paragraphs>100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Segoe UI</vt:lpstr>
      <vt:lpstr>Custom Design</vt:lpstr>
      <vt:lpstr>1_Office Theme</vt:lpstr>
      <vt:lpstr>1_Custom Design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Eileen Goldspiel</dc:creator>
  <cp:lastModifiedBy>Natanya Khashan</cp:lastModifiedBy>
  <cp:revision>338</cp:revision>
  <cp:lastPrinted>2019-07-22T21:08:58Z</cp:lastPrinted>
  <dcterms:created xsi:type="dcterms:W3CDTF">2018-05-24T21:39:44Z</dcterms:created>
  <dcterms:modified xsi:type="dcterms:W3CDTF">2022-08-15T14:37:24Z</dcterms:modified>
</cp:coreProperties>
</file>